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888163" cy="10018713"/>
  <p:defaultTextStyle>
    <a:defPPr>
      <a:defRPr lang="ja-JP"/>
    </a:defPPr>
    <a:lvl1pPr marL="0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C00"/>
    <a:srgbClr val="CCCC00"/>
    <a:srgbClr val="7EBE33"/>
    <a:srgbClr val="000000"/>
    <a:srgbClr val="906E30"/>
    <a:srgbClr val="A4723A"/>
    <a:srgbClr val="664724"/>
    <a:srgbClr val="645226"/>
    <a:srgbClr val="640000"/>
    <a:srgbClr val="3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624" y="-84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870" cy="502675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1" y="1"/>
            <a:ext cx="2984870" cy="502675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8"/>
            <a:ext cx="5510530" cy="3944868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041"/>
            <a:ext cx="2984870" cy="502674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1" y="9516041"/>
            <a:ext cx="2984870" cy="502674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42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884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266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7688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109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6532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5954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5375" algn="l" defTabSz="1018844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8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30"/>
            <a:ext cx="6609239" cy="3797499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62" indent="0" algn="ctr">
              <a:buNone/>
              <a:defRPr sz="1701"/>
            </a:lvl2pPr>
            <a:lvl3pPr marL="777523" indent="0" algn="ctr">
              <a:buNone/>
              <a:defRPr sz="1531"/>
            </a:lvl3pPr>
            <a:lvl4pPr marL="1166285" indent="0" algn="ctr">
              <a:buNone/>
              <a:defRPr sz="1361"/>
            </a:lvl4pPr>
            <a:lvl5pPr marL="1555048" indent="0" algn="ctr">
              <a:buNone/>
              <a:defRPr sz="1361"/>
            </a:lvl5pPr>
            <a:lvl6pPr marL="1943808" indent="0" algn="ctr">
              <a:buNone/>
              <a:defRPr sz="1361"/>
            </a:lvl6pPr>
            <a:lvl7pPr marL="2332570" indent="0" algn="ctr">
              <a:buNone/>
              <a:defRPr sz="1361"/>
            </a:lvl7pPr>
            <a:lvl8pPr marL="2721332" indent="0" algn="ctr">
              <a:buNone/>
              <a:defRPr sz="1361"/>
            </a:lvl8pPr>
            <a:lvl9pPr marL="3110093" indent="0" algn="ctr">
              <a:buNone/>
              <a:defRPr sz="136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7"/>
            <a:ext cx="1676608" cy="9243782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2" y="580737"/>
            <a:ext cx="4932630" cy="92437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3" y="2719358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3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6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23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85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048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3808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257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33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09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2" y="2903672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6" y="2903672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62" indent="0">
              <a:buNone/>
              <a:defRPr sz="1701" b="1"/>
            </a:lvl2pPr>
            <a:lvl3pPr marL="777523" indent="0">
              <a:buNone/>
              <a:defRPr sz="1531" b="1"/>
            </a:lvl3pPr>
            <a:lvl4pPr marL="1166285" indent="0">
              <a:buNone/>
              <a:defRPr sz="1361" b="1"/>
            </a:lvl4pPr>
            <a:lvl5pPr marL="1555048" indent="0">
              <a:buNone/>
              <a:defRPr sz="1361" b="1"/>
            </a:lvl5pPr>
            <a:lvl6pPr marL="1943808" indent="0">
              <a:buNone/>
              <a:defRPr sz="1361" b="1"/>
            </a:lvl6pPr>
            <a:lvl7pPr marL="2332570" indent="0">
              <a:buNone/>
              <a:defRPr sz="1361" b="1"/>
            </a:lvl7pPr>
            <a:lvl8pPr marL="2721332" indent="0">
              <a:buNone/>
              <a:defRPr sz="1361" b="1"/>
            </a:lvl8pPr>
            <a:lvl9pPr marL="3110093" indent="0">
              <a:buNone/>
              <a:defRPr sz="136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6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62" indent="0">
              <a:buNone/>
              <a:defRPr sz="1701" b="1"/>
            </a:lvl2pPr>
            <a:lvl3pPr marL="777523" indent="0">
              <a:buNone/>
              <a:defRPr sz="1531" b="1"/>
            </a:lvl3pPr>
            <a:lvl4pPr marL="1166285" indent="0">
              <a:buNone/>
              <a:defRPr sz="1361" b="1"/>
            </a:lvl4pPr>
            <a:lvl5pPr marL="1555048" indent="0">
              <a:buNone/>
              <a:defRPr sz="1361" b="1"/>
            </a:lvl5pPr>
            <a:lvl6pPr marL="1943808" indent="0">
              <a:buNone/>
              <a:defRPr sz="1361" b="1"/>
            </a:lvl6pPr>
            <a:lvl7pPr marL="2332570" indent="0">
              <a:buNone/>
              <a:defRPr sz="1361" b="1"/>
            </a:lvl7pPr>
            <a:lvl8pPr marL="2721332" indent="0">
              <a:buNone/>
              <a:defRPr sz="1361" b="1"/>
            </a:lvl8pPr>
            <a:lvl9pPr marL="3110093" indent="0">
              <a:buNone/>
              <a:defRPr sz="136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6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3" y="1570511"/>
            <a:ext cx="3936385" cy="7751547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1"/>
            </a:lvl1pPr>
            <a:lvl2pPr marL="388762" indent="0">
              <a:buNone/>
              <a:defRPr sz="1190"/>
            </a:lvl2pPr>
            <a:lvl3pPr marL="777523" indent="0">
              <a:buNone/>
              <a:defRPr sz="1020"/>
            </a:lvl3pPr>
            <a:lvl4pPr marL="1166285" indent="0">
              <a:buNone/>
              <a:defRPr sz="850"/>
            </a:lvl4pPr>
            <a:lvl5pPr marL="1555048" indent="0">
              <a:buNone/>
              <a:defRPr sz="850"/>
            </a:lvl5pPr>
            <a:lvl6pPr marL="1943808" indent="0">
              <a:buNone/>
              <a:defRPr sz="850"/>
            </a:lvl6pPr>
            <a:lvl7pPr marL="2332570" indent="0">
              <a:buNone/>
              <a:defRPr sz="850"/>
            </a:lvl7pPr>
            <a:lvl8pPr marL="2721332" indent="0">
              <a:buNone/>
              <a:defRPr sz="850"/>
            </a:lvl8pPr>
            <a:lvl9pPr marL="3110093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3" y="1570511"/>
            <a:ext cx="3936385" cy="775154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62" indent="0">
              <a:buNone/>
              <a:defRPr sz="2381"/>
            </a:lvl2pPr>
            <a:lvl3pPr marL="777523" indent="0">
              <a:buNone/>
              <a:defRPr sz="2041"/>
            </a:lvl3pPr>
            <a:lvl4pPr marL="1166285" indent="0">
              <a:buNone/>
              <a:defRPr sz="1701"/>
            </a:lvl4pPr>
            <a:lvl5pPr marL="1555048" indent="0">
              <a:buNone/>
              <a:defRPr sz="1701"/>
            </a:lvl5pPr>
            <a:lvl6pPr marL="1943808" indent="0">
              <a:buNone/>
              <a:defRPr sz="1701"/>
            </a:lvl6pPr>
            <a:lvl7pPr marL="2332570" indent="0">
              <a:buNone/>
              <a:defRPr sz="1701"/>
            </a:lvl7pPr>
            <a:lvl8pPr marL="2721332" indent="0">
              <a:buNone/>
              <a:defRPr sz="1701"/>
            </a:lvl8pPr>
            <a:lvl9pPr marL="3110093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1"/>
            </a:lvl1pPr>
            <a:lvl2pPr marL="388762" indent="0">
              <a:buNone/>
              <a:defRPr sz="1190"/>
            </a:lvl2pPr>
            <a:lvl3pPr marL="777523" indent="0">
              <a:buNone/>
              <a:defRPr sz="1020"/>
            </a:lvl3pPr>
            <a:lvl4pPr marL="1166285" indent="0">
              <a:buNone/>
              <a:defRPr sz="850"/>
            </a:lvl4pPr>
            <a:lvl5pPr marL="1555048" indent="0">
              <a:buNone/>
              <a:defRPr sz="850"/>
            </a:lvl5pPr>
            <a:lvl6pPr marL="1943808" indent="0">
              <a:buNone/>
              <a:defRPr sz="850"/>
            </a:lvl6pPr>
            <a:lvl7pPr marL="2332570" indent="0">
              <a:buNone/>
              <a:defRPr sz="850"/>
            </a:lvl7pPr>
            <a:lvl8pPr marL="2721332" indent="0">
              <a:buNone/>
              <a:defRPr sz="850"/>
            </a:lvl8pPr>
            <a:lvl9pPr marL="3110093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9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4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97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97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97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97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97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5" algn="l" defTabSz="776297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11" algn="l" defTabSz="776297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16" algn="l" defTabSz="776297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22" algn="l" defTabSz="776297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7" indent="-193677" algn="l" defTabSz="776297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20" indent="-193677" algn="l" defTabSz="776297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61" indent="-193677" algn="l" defTabSz="776297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503" indent="-193677" algn="l" defTabSz="776297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58" indent="-193677" algn="l" defTabSz="776297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89" indent="-194381" algn="l" defTabSz="777523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51" indent="-194381" algn="l" defTabSz="777523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713" indent="-194381" algn="l" defTabSz="777523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75" indent="-194381" algn="l" defTabSz="777523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23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62" algn="l" defTabSz="777523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23" algn="l" defTabSz="777523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85" algn="l" defTabSz="777523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48" algn="l" defTabSz="777523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808" algn="l" defTabSz="777523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70" algn="l" defTabSz="777523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32" algn="l" defTabSz="777523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93" algn="l" defTabSz="777523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正方形/長方形 57"/>
          <p:cNvSpPr/>
          <p:nvPr/>
        </p:nvSpPr>
        <p:spPr>
          <a:xfrm>
            <a:off x="5656941" y="7220269"/>
            <a:ext cx="1024092" cy="117300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写真を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入れて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89897" y="5672776"/>
            <a:ext cx="1923241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endParaRPr lang="zh-TW" altLang="en-US" sz="1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92156" y="7061704"/>
            <a:ext cx="4655204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</a:pPr>
            <a:r>
              <a:rPr lang="ja-JP" altLang="en-US" sz="11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</a:t>
            </a:r>
            <a:r>
              <a:rPr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終活とは～エンディングノートの書き方</a:t>
            </a:r>
          </a:p>
          <a:p>
            <a:pPr>
              <a:lnSpc>
                <a:spcPts val="3200"/>
              </a:lnSpc>
            </a:pPr>
            <a:r>
              <a:rPr lang="ja-JP" altLang="en-US" sz="11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</a:t>
            </a:r>
            <a:r>
              <a:rPr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相続について～争族にならない為の基礎知識</a:t>
            </a:r>
          </a:p>
          <a:p>
            <a:pPr>
              <a:lnSpc>
                <a:spcPts val="3200"/>
              </a:lnSpc>
            </a:pPr>
            <a:r>
              <a:rPr lang="ja-JP" altLang="en-US" sz="11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</a:t>
            </a:r>
            <a:r>
              <a:rPr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遺言の書き方～「公正証書遺言」と「自筆証書遺言」</a:t>
            </a:r>
          </a:p>
          <a:p>
            <a:pPr>
              <a:lnSpc>
                <a:spcPts val="3200"/>
              </a:lnSpc>
            </a:pPr>
            <a:r>
              <a:rPr lang="ja-JP" altLang="en-US" sz="1100" dirty="0">
                <a:solidFill>
                  <a:srgbClr val="EC6C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</a:t>
            </a:r>
            <a:r>
              <a:rPr lang="ja-JP" altLang="en-US" sz="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葬儀の費用は～葬儀の種類や具体的な費用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455666" y="8393274"/>
            <a:ext cx="1438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講師：ライフプランナー　</a:t>
            </a:r>
          </a:p>
          <a:p>
            <a:pPr algn="ctr"/>
            <a:r>
              <a:rPr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鈴木 健太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29696" y="10064607"/>
            <a:ext cx="106941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9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54159" y="10145016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835911" y="10134378"/>
            <a:ext cx="4635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MAIL</a:t>
            </a:r>
            <a:endParaRPr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203684" y="10126683"/>
            <a:ext cx="148790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100" dirty="0" err="1">
                <a:ea typeface="HGPｺﾞｼｯｸE" panose="020B0900000000000000" pitchFamily="50" charset="-128"/>
              </a:rPr>
              <a:t>askul</a:t>
            </a:r>
            <a:r>
              <a:rPr lang="en-US" altLang="ja-JP" sz="1100" dirty="0">
                <a:ea typeface="HGPｺﾞｼｯｸE" panose="020B0900000000000000" pitchFamily="50" charset="-128"/>
              </a:rPr>
              <a:t>@:××××××</a:t>
            </a:r>
            <a:endParaRPr lang="ja-JP" altLang="en-US" sz="1100" dirty="0">
              <a:ea typeface="HGPｺﾞｼｯｸE" panose="020B09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775310" y="10134378"/>
            <a:ext cx="17443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主催：アスクル税理士事務所</a:t>
            </a:r>
          </a:p>
        </p:txBody>
      </p:sp>
      <p:cxnSp>
        <p:nvCxnSpPr>
          <p:cNvPr id="35" name="直線コネクタ 34"/>
          <p:cNvCxnSpPr/>
          <p:nvPr/>
        </p:nvCxnSpPr>
        <p:spPr>
          <a:xfrm>
            <a:off x="995009" y="7491413"/>
            <a:ext cx="3208676" cy="0"/>
          </a:xfrm>
          <a:prstGeom prst="line">
            <a:avLst/>
          </a:prstGeom>
          <a:ln w="12700">
            <a:solidFill>
              <a:srgbClr val="EC6C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995008" y="7897365"/>
            <a:ext cx="3800830" cy="0"/>
          </a:xfrm>
          <a:prstGeom prst="line">
            <a:avLst/>
          </a:prstGeom>
          <a:ln w="12700">
            <a:solidFill>
              <a:srgbClr val="EC6C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995009" y="8300272"/>
            <a:ext cx="4253267" cy="0"/>
          </a:xfrm>
          <a:prstGeom prst="line">
            <a:avLst/>
          </a:prstGeom>
          <a:ln w="12700">
            <a:solidFill>
              <a:srgbClr val="EC6C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-27847" y="1655905"/>
            <a:ext cx="7867926" cy="9704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 dirty="0"/>
          </a:p>
        </p:txBody>
      </p:sp>
      <p:sp>
        <p:nvSpPr>
          <p:cNvPr id="40" name="正方形/長方形 39"/>
          <p:cNvSpPr/>
          <p:nvPr/>
        </p:nvSpPr>
        <p:spPr>
          <a:xfrm>
            <a:off x="7983470" y="1447750"/>
            <a:ext cx="77755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</a:t>
            </a:r>
            <a:endParaRPr lang="ja-JP" altLang="en-US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EBD8B40-C22B-A47D-B6ED-9CD588303103}"/>
              </a:ext>
            </a:extLst>
          </p:cNvPr>
          <p:cNvSpPr/>
          <p:nvPr/>
        </p:nvSpPr>
        <p:spPr>
          <a:xfrm>
            <a:off x="180474" y="3109987"/>
            <a:ext cx="13454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［日　程］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33080" y="1861402"/>
            <a:ext cx="7205662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 時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 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 和 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 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１１月１７日（日）　</a:t>
            </a:r>
            <a:endParaRPr lang="en-US" altLang="ja-JP" sz="2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286FC80-22C6-2E48-3B95-25D5FF740785}"/>
              </a:ext>
            </a:extLst>
          </p:cNvPr>
          <p:cNvSpPr/>
          <p:nvPr/>
        </p:nvSpPr>
        <p:spPr>
          <a:xfrm>
            <a:off x="1215292" y="9631173"/>
            <a:ext cx="6665012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各地区からバスの運行があります。詳しくは裏面をご覧ください。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フードドライブを開催します。</a:t>
            </a:r>
            <a:endParaRPr lang="en-US" altLang="ja-JP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en-US" altLang="ja-JP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託児を希望される方は事前にお申込みください。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9EFA422-0636-2D04-9E4C-9290D4E64501}"/>
              </a:ext>
            </a:extLst>
          </p:cNvPr>
          <p:cNvSpPr/>
          <p:nvPr/>
        </p:nvSpPr>
        <p:spPr>
          <a:xfrm>
            <a:off x="3257057" y="8896324"/>
            <a:ext cx="51064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問合せ先</a:t>
            </a:r>
            <a:r>
              <a:rPr lang="en-US" altLang="ja-JP" sz="1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南木曽町社会福祉協議会</a:t>
            </a:r>
            <a:endParaRPr lang="en-US" altLang="ja-JP" sz="18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8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8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 話　０５７３－７５－５５１６</a:t>
            </a:r>
            <a:endParaRPr lang="en-US" altLang="ja-JP" sz="18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4620E36-8CA3-B177-28A6-6E8F795D24BF}"/>
              </a:ext>
            </a:extLst>
          </p:cNvPr>
          <p:cNvSpPr txBox="1"/>
          <p:nvPr/>
        </p:nvSpPr>
        <p:spPr>
          <a:xfrm>
            <a:off x="3683874" y="2999815"/>
            <a:ext cx="17200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［協 賛 団 体］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0C106B8-420D-D5D5-EA33-1CD98CF641D1}"/>
              </a:ext>
            </a:extLst>
          </p:cNvPr>
          <p:cNvSpPr txBox="1"/>
          <p:nvPr/>
        </p:nvSpPr>
        <p:spPr>
          <a:xfrm>
            <a:off x="962326" y="10413923"/>
            <a:ext cx="65573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南木曽町社会福祉大会には「赤い羽根共同募金」の配当金、および</a:t>
            </a:r>
            <a:endParaRPr lang="en-US" altLang="ja-JP" sz="15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「社協会費」の一部を活用させていただきます。</a:t>
            </a:r>
            <a:endParaRPr lang="en-US" altLang="ja-JP" sz="15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21A23B6-8D87-1BC7-EA22-EE8823C3F086}"/>
              </a:ext>
            </a:extLst>
          </p:cNvPr>
          <p:cNvSpPr/>
          <p:nvPr/>
        </p:nvSpPr>
        <p:spPr>
          <a:xfrm>
            <a:off x="235616" y="2443417"/>
            <a:ext cx="684026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　 場</a:t>
            </a:r>
            <a:r>
              <a:rPr lang="en-US" altLang="ja-JP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 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 木 曽 会 館 ホ ー ル　</a:t>
            </a:r>
            <a:endParaRPr lang="en-US" altLang="ja-JP" sz="2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56EB7C8-CA6F-EB38-2440-865976745B4A}"/>
              </a:ext>
            </a:extLst>
          </p:cNvPr>
          <p:cNvSpPr/>
          <p:nvPr/>
        </p:nvSpPr>
        <p:spPr>
          <a:xfrm>
            <a:off x="1473986" y="3090639"/>
            <a:ext cx="17909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 会　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挨 拶　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05</a:t>
            </a: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 彰　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 演　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</a:t>
            </a: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閉 会　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82DC169-CE72-07F5-900A-672FC40F99A8}"/>
              </a:ext>
            </a:extLst>
          </p:cNvPr>
          <p:cNvSpPr/>
          <p:nvPr/>
        </p:nvSpPr>
        <p:spPr>
          <a:xfrm>
            <a:off x="219419" y="4576712"/>
            <a:ext cx="13454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［主　催］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2514110-91F0-82F8-DCD1-5F0339B2C066}"/>
              </a:ext>
            </a:extLst>
          </p:cNvPr>
          <p:cNvSpPr/>
          <p:nvPr/>
        </p:nvSpPr>
        <p:spPr>
          <a:xfrm rot="10800000" flipV="1">
            <a:off x="1468185" y="4575677"/>
            <a:ext cx="31344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南木曽町社会福祉協議会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EBBEAB5-701C-7A3F-411D-D82DC749B4C7}"/>
              </a:ext>
            </a:extLst>
          </p:cNvPr>
          <p:cNvSpPr/>
          <p:nvPr/>
        </p:nvSpPr>
        <p:spPr>
          <a:xfrm>
            <a:off x="241954" y="5096870"/>
            <a:ext cx="13454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［後　援］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521DF0B-0AE7-67DD-49FD-14E8627E492D}"/>
              </a:ext>
            </a:extLst>
          </p:cNvPr>
          <p:cNvSpPr/>
          <p:nvPr/>
        </p:nvSpPr>
        <p:spPr>
          <a:xfrm rot="10800000" flipV="1">
            <a:off x="1499108" y="5094302"/>
            <a:ext cx="313441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南木曽町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84C0ED3-FE60-21C2-53DB-FCF6D6F34F24}"/>
              </a:ext>
            </a:extLst>
          </p:cNvPr>
          <p:cNvSpPr/>
          <p:nvPr/>
        </p:nvSpPr>
        <p:spPr>
          <a:xfrm>
            <a:off x="3975562" y="3293481"/>
            <a:ext cx="3749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南木曽町議会・南木曽町教育委員会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木曽町民生児童委員協議会・南木曽町身体障害者福祉協会・南木曽町手をつなぐ育成会・南木曽町母子寡婦福祉会・南木曽商工会・南木曽町保健補導員会・南木曽町食生活改善推進協議会・南木曽町交通安全協会・南木曽町青少年育成連絡会・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法人なぎそ福祉会・木曽あすなろ荘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スクロール: 横 44">
            <a:extLst>
              <a:ext uri="{FF2B5EF4-FFF2-40B4-BE49-F238E27FC236}">
                <a16:creationId xmlns:a16="http://schemas.microsoft.com/office/drawing/2014/main" id="{74F8E784-5F9A-83AD-7660-769153D8BFC7}"/>
              </a:ext>
            </a:extLst>
          </p:cNvPr>
          <p:cNvSpPr/>
          <p:nvPr/>
        </p:nvSpPr>
        <p:spPr>
          <a:xfrm>
            <a:off x="747899" y="5617974"/>
            <a:ext cx="6308348" cy="751654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演題　近年の気象と防災気象情報について</a:t>
            </a:r>
            <a:endParaRPr kumimoji="1" lang="ja-JP" altLang="en-US" sz="24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pic>
        <p:nvPicPr>
          <p:cNvPr id="55" name="図 54" descr="イラスト 秋 葉 に対する画像結果">
            <a:extLst>
              <a:ext uri="{FF2B5EF4-FFF2-40B4-BE49-F238E27FC236}">
                <a16:creationId xmlns:a16="http://schemas.microsoft.com/office/drawing/2014/main" id="{E350E2D8-860C-B3F7-58B3-F1A938C4B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4654">
            <a:off x="6932792" y="2174543"/>
            <a:ext cx="733697" cy="77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図 58" descr="イラスト 秋 葉 に対する画像結果">
            <a:extLst>
              <a:ext uri="{FF2B5EF4-FFF2-40B4-BE49-F238E27FC236}">
                <a16:creationId xmlns:a16="http://schemas.microsoft.com/office/drawing/2014/main" id="{A3952A3F-25B3-CF93-4800-BD2E1CE7C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91287">
            <a:off x="671602" y="3521160"/>
            <a:ext cx="532326" cy="5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図 59" descr="イラスト 秋 葉 に対する画像結果">
            <a:extLst>
              <a:ext uri="{FF2B5EF4-FFF2-40B4-BE49-F238E27FC236}">
                <a16:creationId xmlns:a16="http://schemas.microsoft.com/office/drawing/2014/main" id="{A3BEFE62-532B-ACC1-CE2D-61965AFA1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8048">
            <a:off x="3024109" y="4916607"/>
            <a:ext cx="456126" cy="48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図 60" descr="イラスト 秋 葉 に対する画像結果">
            <a:extLst>
              <a:ext uri="{FF2B5EF4-FFF2-40B4-BE49-F238E27FC236}">
                <a16:creationId xmlns:a16="http://schemas.microsoft.com/office/drawing/2014/main" id="{1330089C-AACA-E050-3B2D-A8DC32B94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1113">
            <a:off x="7110872" y="9809260"/>
            <a:ext cx="532326" cy="5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図 61" descr="イラスト 秋 葉 に対する画像結果">
            <a:extLst>
              <a:ext uri="{FF2B5EF4-FFF2-40B4-BE49-F238E27FC236}">
                <a16:creationId xmlns:a16="http://schemas.microsoft.com/office/drawing/2014/main" id="{67FE131D-9976-E7D6-3FFE-B0F413B9F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91287" flipH="1" flipV="1">
            <a:off x="7131797" y="6403484"/>
            <a:ext cx="482049" cy="509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図 62" descr="イラスト 秋 葉 に対する画像結果">
            <a:extLst>
              <a:ext uri="{FF2B5EF4-FFF2-40B4-BE49-F238E27FC236}">
                <a16:creationId xmlns:a16="http://schemas.microsoft.com/office/drawing/2014/main" id="{42D3F5F0-1FD8-6A09-7E79-87F9CC095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5320">
            <a:off x="3351024" y="3657672"/>
            <a:ext cx="532326" cy="5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図 63" descr="イラスト 秋 葉 に対する画像結果">
            <a:extLst>
              <a:ext uri="{FF2B5EF4-FFF2-40B4-BE49-F238E27FC236}">
                <a16:creationId xmlns:a16="http://schemas.microsoft.com/office/drawing/2014/main" id="{651C7710-F544-6C8D-6ABB-8E354F11F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0365">
            <a:off x="562407" y="9519918"/>
            <a:ext cx="532326" cy="56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図 64" descr="イラスト 秋 葉 に対する画像結果">
            <a:extLst>
              <a:ext uri="{FF2B5EF4-FFF2-40B4-BE49-F238E27FC236}">
                <a16:creationId xmlns:a16="http://schemas.microsoft.com/office/drawing/2014/main" id="{691249C4-D673-7B8E-99AA-CD2D407DD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91287" flipH="1" flipV="1">
            <a:off x="130393" y="6533987"/>
            <a:ext cx="610393" cy="644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図 65" descr="イラスト 秋 葉 に対する画像結果">
            <a:extLst>
              <a:ext uri="{FF2B5EF4-FFF2-40B4-BE49-F238E27FC236}">
                <a16:creationId xmlns:a16="http://schemas.microsoft.com/office/drawing/2014/main" id="{2825F1E4-4E5B-5301-CAE1-FC228E8BE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81622">
            <a:off x="6008325" y="2717649"/>
            <a:ext cx="532326" cy="587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図 67" descr="イラスト 秋 葉 に対する画像結果">
            <a:extLst>
              <a:ext uri="{FF2B5EF4-FFF2-40B4-BE49-F238E27FC236}">
                <a16:creationId xmlns:a16="http://schemas.microsoft.com/office/drawing/2014/main" id="{81FDF29B-300C-908E-D940-C6086CB52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8048">
            <a:off x="1666539" y="8787508"/>
            <a:ext cx="456126" cy="48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図 68" descr="イラスト 秋 葉 に対する画像結果">
            <a:extLst>
              <a:ext uri="{FF2B5EF4-FFF2-40B4-BE49-F238E27FC236}">
                <a16:creationId xmlns:a16="http://schemas.microsoft.com/office/drawing/2014/main" id="{164E59A5-EC29-6454-2F84-5434C55C7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8048">
            <a:off x="5229317" y="8353259"/>
            <a:ext cx="456126" cy="48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728A7AF4-1EB7-462F-C98F-68776DCF0998}"/>
              </a:ext>
            </a:extLst>
          </p:cNvPr>
          <p:cNvSpPr/>
          <p:nvPr/>
        </p:nvSpPr>
        <p:spPr>
          <a:xfrm>
            <a:off x="3150993" y="6296503"/>
            <a:ext cx="492443" cy="928979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pPr algn="ctr"/>
            <a:r>
              <a:rPr lang="ja-JP" altLang="en-US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 師</a:t>
            </a:r>
            <a:endParaRPr lang="ja-JP" altLang="en-US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812B6E1D-7A88-E03B-3869-FA2AE2A42CDF}"/>
              </a:ext>
            </a:extLst>
          </p:cNvPr>
          <p:cNvSpPr/>
          <p:nvPr/>
        </p:nvSpPr>
        <p:spPr>
          <a:xfrm>
            <a:off x="2817044" y="6654489"/>
            <a:ext cx="461665" cy="347756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気象庁長野地方気象台 次長</a:t>
            </a:r>
            <a:endParaRPr lang="ja-JP" altLang="en-US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37A4723-A720-0F86-F165-E4638209AF35}"/>
              </a:ext>
            </a:extLst>
          </p:cNvPr>
          <p:cNvSpPr/>
          <p:nvPr/>
        </p:nvSpPr>
        <p:spPr>
          <a:xfrm>
            <a:off x="3683874" y="6707352"/>
            <a:ext cx="479358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長野県木曽郡南木曽町田立出身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昭和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61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　気象庁入庁（気象衛星センター）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　長野地方気象台統括予報官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　岐阜地方気象台観測予報管理官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　甲府地方気象台次長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　現職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気象予報士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05AB54FB-6A90-158A-6F28-950E26A32B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11" y="6800845"/>
            <a:ext cx="1735652" cy="19461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4" name="図 53" descr="秋季金色海报背景图片素材下载_图片编号ywjwgprm-免抠素材网">
            <a:extLst>
              <a:ext uri="{FF2B5EF4-FFF2-40B4-BE49-F238E27FC236}">
                <a16:creationId xmlns:a16="http://schemas.microsoft.com/office/drawing/2014/main" id="{9903F97D-6630-D9C0-510E-04E4A40F1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7383" y="-130279"/>
            <a:ext cx="8270853" cy="195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772D585-FEFF-86AF-467E-4C4D6C548ACD}"/>
              </a:ext>
            </a:extLst>
          </p:cNvPr>
          <p:cNvSpPr txBox="1"/>
          <p:nvPr/>
        </p:nvSpPr>
        <p:spPr>
          <a:xfrm>
            <a:off x="102706" y="168334"/>
            <a:ext cx="20963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 </a:t>
            </a:r>
            <a:r>
              <a:rPr lang="en-US" altLang="ja-JP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34 </a:t>
            </a:r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82316" y="665361"/>
            <a:ext cx="54109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南木曽町社会福祉大会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A270820-8CC4-42DD-11E1-2C23A120D63F}"/>
              </a:ext>
            </a:extLst>
          </p:cNvPr>
          <p:cNvSpPr txBox="1"/>
          <p:nvPr/>
        </p:nvSpPr>
        <p:spPr>
          <a:xfrm>
            <a:off x="3789392" y="7134495"/>
            <a:ext cx="461665" cy="340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800" dirty="0"/>
              <a:t>～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6C2E73BC-4711-AA4C-BCE2-814738FB8A89}"/>
              </a:ext>
            </a:extLst>
          </p:cNvPr>
          <p:cNvSpPr/>
          <p:nvPr/>
        </p:nvSpPr>
        <p:spPr>
          <a:xfrm>
            <a:off x="2394413" y="6754025"/>
            <a:ext cx="553998" cy="2993445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松川　基  </a:t>
            </a:r>
            <a:r>
              <a:rPr lang="ja-JP" altLang="en-US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先生</a:t>
            </a:r>
            <a:endParaRPr lang="ja-JP" altLang="en-U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920</TotalTime>
  <Words>354</Words>
  <Application>Microsoft Office PowerPoint</Application>
  <PresentationFormat>ユーザー設定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UD明朝 Medium</vt:lpstr>
      <vt:lpstr>HGPｺﾞｼｯｸE</vt:lpstr>
      <vt:lpstr>HG丸ｺﾞｼｯｸM-PRO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nshakyo</cp:lastModifiedBy>
  <cp:revision>78</cp:revision>
  <cp:lastPrinted>2024-10-15T03:11:34Z</cp:lastPrinted>
  <dcterms:created xsi:type="dcterms:W3CDTF">2013-08-07T01:16:52Z</dcterms:created>
  <dcterms:modified xsi:type="dcterms:W3CDTF">2024-10-29T00:43:38Z</dcterms:modified>
</cp:coreProperties>
</file>