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262" r:id="rId2"/>
  </p:sldIdLst>
  <p:sldSz cx="7775575" cy="10907713"/>
  <p:notesSz cx="6888163" cy="10018713"/>
  <p:defaultTextStyle>
    <a:defPPr>
      <a:defRPr lang="ja-JP"/>
    </a:defPPr>
    <a:lvl1pPr marL="0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422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8844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266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7688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109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6532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5954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5375" algn="l" defTabSz="1018844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C00"/>
    <a:srgbClr val="CCCC00"/>
    <a:srgbClr val="7EBE33"/>
    <a:srgbClr val="000000"/>
    <a:srgbClr val="906E30"/>
    <a:srgbClr val="A4723A"/>
    <a:srgbClr val="664724"/>
    <a:srgbClr val="645226"/>
    <a:srgbClr val="640000"/>
    <a:srgbClr val="3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2" autoAdjust="0"/>
  </p:normalViewPr>
  <p:slideViewPr>
    <p:cSldViewPr snapToGrid="0">
      <p:cViewPr varScale="1">
        <p:scale>
          <a:sx n="67" d="100"/>
          <a:sy n="67" d="100"/>
        </p:scale>
        <p:origin x="3204" y="66"/>
      </p:cViewPr>
      <p:guideLst>
        <p:guide orient="horz" pos="3436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4870" cy="502675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701" y="1"/>
            <a:ext cx="2984870" cy="502675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100"/>
            </a:lvl1pPr>
          </a:lstStyle>
          <a:p>
            <a:fld id="{70F99883-74AE-4A2C-81B7-5B86A08198C0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8375" y="1250950"/>
            <a:ext cx="2411413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8" tIns="46214" rIns="92428" bIns="462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8"/>
            <a:ext cx="5510530" cy="3944868"/>
          </a:xfrm>
          <a:prstGeom prst="rect">
            <a:avLst/>
          </a:prstGeom>
        </p:spPr>
        <p:txBody>
          <a:bodyPr vert="horz" lIns="92428" tIns="46214" rIns="92428" bIns="4621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516041"/>
            <a:ext cx="2984870" cy="502674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701" y="9516041"/>
            <a:ext cx="2984870" cy="502674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1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42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884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266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7688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109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653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595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5375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30"/>
            <a:ext cx="6609239" cy="3797499"/>
          </a:xfrm>
          <a:prstGeom prst="rect">
            <a:avLst/>
          </a:prstGeo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1"/>
            </a:lvl1pPr>
            <a:lvl2pPr marL="388762" indent="0" algn="ctr">
              <a:buNone/>
              <a:defRPr sz="1701"/>
            </a:lvl2pPr>
            <a:lvl3pPr marL="777523" indent="0" algn="ctr">
              <a:buNone/>
              <a:defRPr sz="1531"/>
            </a:lvl3pPr>
            <a:lvl4pPr marL="1166285" indent="0" algn="ctr">
              <a:buNone/>
              <a:defRPr sz="1361"/>
            </a:lvl4pPr>
            <a:lvl5pPr marL="1555048" indent="0" algn="ctr">
              <a:buNone/>
              <a:defRPr sz="1361"/>
            </a:lvl5pPr>
            <a:lvl6pPr marL="1943808" indent="0" algn="ctr">
              <a:buNone/>
              <a:defRPr sz="1361"/>
            </a:lvl6pPr>
            <a:lvl7pPr marL="2332570" indent="0" algn="ctr">
              <a:buNone/>
              <a:defRPr sz="1361"/>
            </a:lvl7pPr>
            <a:lvl8pPr marL="2721332" indent="0" algn="ctr">
              <a:buNone/>
              <a:defRPr sz="1361"/>
            </a:lvl8pPr>
            <a:lvl9pPr marL="3110093" indent="0" algn="ctr">
              <a:buNone/>
              <a:defRPr sz="136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7"/>
            <a:ext cx="1676608" cy="9243782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2" y="580737"/>
            <a:ext cx="4932630" cy="92437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3" y="2719358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3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6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23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85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4pPr>
            <a:lvl5pPr marL="1555048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5pPr>
            <a:lvl6pPr marL="1943808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6pPr>
            <a:lvl7pPr marL="2332570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7pPr>
            <a:lvl8pPr marL="2721332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8pPr>
            <a:lvl9pPr marL="3110093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2" y="2903672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6" y="2903672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5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62" indent="0">
              <a:buNone/>
              <a:defRPr sz="1701" b="1"/>
            </a:lvl2pPr>
            <a:lvl3pPr marL="777523" indent="0">
              <a:buNone/>
              <a:defRPr sz="1531" b="1"/>
            </a:lvl3pPr>
            <a:lvl4pPr marL="1166285" indent="0">
              <a:buNone/>
              <a:defRPr sz="1361" b="1"/>
            </a:lvl4pPr>
            <a:lvl5pPr marL="1555048" indent="0">
              <a:buNone/>
              <a:defRPr sz="1361" b="1"/>
            </a:lvl5pPr>
            <a:lvl6pPr marL="1943808" indent="0">
              <a:buNone/>
              <a:defRPr sz="1361" b="1"/>
            </a:lvl6pPr>
            <a:lvl7pPr marL="2332570" indent="0">
              <a:buNone/>
              <a:defRPr sz="1361" b="1"/>
            </a:lvl7pPr>
            <a:lvl8pPr marL="2721332" indent="0">
              <a:buNone/>
              <a:defRPr sz="1361" b="1"/>
            </a:lvl8pPr>
            <a:lvl9pPr marL="3110093" indent="0">
              <a:buNone/>
              <a:defRPr sz="136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6"/>
            <a:ext cx="32894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5"/>
            <a:ext cx="33056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62" indent="0">
              <a:buNone/>
              <a:defRPr sz="1701" b="1"/>
            </a:lvl2pPr>
            <a:lvl3pPr marL="777523" indent="0">
              <a:buNone/>
              <a:defRPr sz="1531" b="1"/>
            </a:lvl3pPr>
            <a:lvl4pPr marL="1166285" indent="0">
              <a:buNone/>
              <a:defRPr sz="1361" b="1"/>
            </a:lvl4pPr>
            <a:lvl5pPr marL="1555048" indent="0">
              <a:buNone/>
              <a:defRPr sz="1361" b="1"/>
            </a:lvl5pPr>
            <a:lvl6pPr marL="1943808" indent="0">
              <a:buNone/>
              <a:defRPr sz="1361" b="1"/>
            </a:lvl6pPr>
            <a:lvl7pPr marL="2332570" indent="0">
              <a:buNone/>
              <a:defRPr sz="1361" b="1"/>
            </a:lvl7pPr>
            <a:lvl8pPr marL="2721332" indent="0">
              <a:buNone/>
              <a:defRPr sz="1361" b="1"/>
            </a:lvl8pPr>
            <a:lvl9pPr marL="3110093" indent="0">
              <a:buNone/>
              <a:defRPr sz="136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5" y="727182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3" y="1570511"/>
            <a:ext cx="3936385" cy="7751547"/>
          </a:xfrm>
          <a:prstGeom prst="rect">
            <a:avLst/>
          </a:prstGeo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5" y="3272315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1"/>
            </a:lvl1pPr>
            <a:lvl2pPr marL="388762" indent="0">
              <a:buNone/>
              <a:defRPr sz="1190"/>
            </a:lvl2pPr>
            <a:lvl3pPr marL="777523" indent="0">
              <a:buNone/>
              <a:defRPr sz="1020"/>
            </a:lvl3pPr>
            <a:lvl4pPr marL="1166285" indent="0">
              <a:buNone/>
              <a:defRPr sz="850"/>
            </a:lvl4pPr>
            <a:lvl5pPr marL="1555048" indent="0">
              <a:buNone/>
              <a:defRPr sz="850"/>
            </a:lvl5pPr>
            <a:lvl6pPr marL="1943808" indent="0">
              <a:buNone/>
              <a:defRPr sz="850"/>
            </a:lvl6pPr>
            <a:lvl7pPr marL="2332570" indent="0">
              <a:buNone/>
              <a:defRPr sz="850"/>
            </a:lvl7pPr>
            <a:lvl8pPr marL="2721332" indent="0">
              <a:buNone/>
              <a:defRPr sz="850"/>
            </a:lvl8pPr>
            <a:lvl9pPr marL="3110093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5" y="727182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3" y="1570511"/>
            <a:ext cx="3936385" cy="775154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1"/>
            </a:lvl1pPr>
            <a:lvl2pPr marL="388762" indent="0">
              <a:buNone/>
              <a:defRPr sz="2381"/>
            </a:lvl2pPr>
            <a:lvl3pPr marL="777523" indent="0">
              <a:buNone/>
              <a:defRPr sz="2041"/>
            </a:lvl3pPr>
            <a:lvl4pPr marL="1166285" indent="0">
              <a:buNone/>
              <a:defRPr sz="1701"/>
            </a:lvl4pPr>
            <a:lvl5pPr marL="1555048" indent="0">
              <a:buNone/>
              <a:defRPr sz="1701"/>
            </a:lvl5pPr>
            <a:lvl6pPr marL="1943808" indent="0">
              <a:buNone/>
              <a:defRPr sz="1701"/>
            </a:lvl6pPr>
            <a:lvl7pPr marL="2332570" indent="0">
              <a:buNone/>
              <a:defRPr sz="1701"/>
            </a:lvl7pPr>
            <a:lvl8pPr marL="2721332" indent="0">
              <a:buNone/>
              <a:defRPr sz="1701"/>
            </a:lvl8pPr>
            <a:lvl9pPr marL="3110093" indent="0">
              <a:buNone/>
              <a:defRPr sz="1701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5" y="3272315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1"/>
            </a:lvl1pPr>
            <a:lvl2pPr marL="388762" indent="0">
              <a:buNone/>
              <a:defRPr sz="1190"/>
            </a:lvl2pPr>
            <a:lvl3pPr marL="777523" indent="0">
              <a:buNone/>
              <a:defRPr sz="1020"/>
            </a:lvl3pPr>
            <a:lvl4pPr marL="1166285" indent="0">
              <a:buNone/>
              <a:defRPr sz="850"/>
            </a:lvl4pPr>
            <a:lvl5pPr marL="1555048" indent="0">
              <a:buNone/>
              <a:defRPr sz="850"/>
            </a:lvl5pPr>
            <a:lvl6pPr marL="1943808" indent="0">
              <a:buNone/>
              <a:defRPr sz="850"/>
            </a:lvl6pPr>
            <a:lvl7pPr marL="2332570" indent="0">
              <a:buNone/>
              <a:defRPr sz="850"/>
            </a:lvl7pPr>
            <a:lvl8pPr marL="2721332" indent="0">
              <a:buNone/>
              <a:defRPr sz="850"/>
            </a:lvl8pPr>
            <a:lvl9pPr marL="3110093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9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8/12/2026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4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5"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11"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16"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22" algn="l" defTabSz="776297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7" indent="-193677" algn="l" defTabSz="776297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20" indent="-193677" algn="l" defTabSz="776297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61" indent="-193677" algn="l" defTabSz="776297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503" indent="-193677" algn="l" defTabSz="776297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58" indent="-193677" algn="l" defTabSz="776297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89" indent="-194381" algn="l" defTabSz="777523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51" indent="-194381" algn="l" defTabSz="777523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713" indent="-194381" algn="l" defTabSz="777523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75" indent="-194381" algn="l" defTabSz="777523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62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23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85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48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808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70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32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93" algn="l" defTabSz="777523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104FF839-04A7-9DCE-67F8-94392C694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356" y="5871040"/>
            <a:ext cx="3442484" cy="257868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9D0901A-AAE7-FA76-A349-CDC38DB50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81" y="-163151"/>
            <a:ext cx="8391688" cy="117720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F627271-5764-378C-37E3-BCD5D8ECB7A0}"/>
              </a:ext>
            </a:extLst>
          </p:cNvPr>
          <p:cNvSpPr/>
          <p:nvPr/>
        </p:nvSpPr>
        <p:spPr>
          <a:xfrm>
            <a:off x="841898" y="3343526"/>
            <a:ext cx="684026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　 場</a:t>
            </a:r>
            <a:r>
              <a:rPr lang="en-US" altLang="ja-JP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 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南 木 曽 会 館 ホ ー ル　</a:t>
            </a:r>
            <a:endParaRPr lang="en-US" altLang="ja-JP" sz="2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C297CD33-781C-86CC-3A93-3AB75955DA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81" y="6173806"/>
            <a:ext cx="8399804" cy="5043995"/>
          </a:xfrm>
          <a:prstGeom prst="rect">
            <a:avLst/>
          </a:prstGeom>
        </p:spPr>
      </p:pic>
      <p:sp>
        <p:nvSpPr>
          <p:cNvPr id="14" name="タイトル 1">
            <a:extLst>
              <a:ext uri="{FF2B5EF4-FFF2-40B4-BE49-F238E27FC236}">
                <a16:creationId xmlns:a16="http://schemas.microsoft.com/office/drawing/2014/main" id="{3F1D646F-B0F0-6AA2-D4C9-8C249AC3CEC8}"/>
              </a:ext>
            </a:extLst>
          </p:cNvPr>
          <p:cNvSpPr txBox="1">
            <a:spLocks/>
          </p:cNvSpPr>
          <p:nvPr/>
        </p:nvSpPr>
        <p:spPr>
          <a:xfrm>
            <a:off x="360068" y="1721073"/>
            <a:ext cx="7446018" cy="790575"/>
          </a:xfrm>
          <a:prstGeom prst="rect">
            <a:avLst/>
          </a:prstGeom>
        </p:spPr>
        <p:txBody>
          <a:bodyPr/>
          <a:lstStyle>
            <a:lvl1pPr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2pPr>
            <a:lvl3pPr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3pPr>
            <a:lvl4pPr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4pPr>
            <a:lvl5pPr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5pPr>
            <a:lvl6pPr marL="457205"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6pPr>
            <a:lvl7pPr marL="914411"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7pPr>
            <a:lvl8pPr marL="1371616"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8pPr>
            <a:lvl9pPr marL="1828822" algn="l" defTabSz="776297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700">
                <a:solidFill>
                  <a:schemeClr val="tx1"/>
                </a:solidFill>
                <a:latin typeface="Calibri Light"/>
                <a:ea typeface="ＭＳ Ｐゴシック" pitchFamily="50" charset="-128"/>
              </a:defRPr>
            </a:lvl9pPr>
          </a:lstStyle>
          <a:p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「身近な生活から始める認知症予防」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2ECA6C2-0738-58DD-7F48-0C1D1DEF8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68" y="844582"/>
            <a:ext cx="4458495" cy="790575"/>
          </a:xfrm>
        </p:spPr>
        <p:txBody>
          <a:bodyPr/>
          <a:lstStyle/>
          <a:p>
            <a:r>
              <a:rPr kumimoji="1" lang="ja-JP" altLang="en-US" sz="2800" b="1" dirty="0">
                <a:latin typeface="HGP明朝E" panose="02020900000000000000" pitchFamily="18" charset="-128"/>
                <a:ea typeface="HGP明朝E" panose="02020900000000000000" pitchFamily="18" charset="-128"/>
              </a:rPr>
              <a:t>令和８年　認知症講演会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BE71120-2A82-1CDB-B489-C3766DDE2C1E}"/>
              </a:ext>
            </a:extLst>
          </p:cNvPr>
          <p:cNvSpPr/>
          <p:nvPr/>
        </p:nvSpPr>
        <p:spPr>
          <a:xfrm>
            <a:off x="687137" y="2308775"/>
            <a:ext cx="7205662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～ 認知症の基礎知識と早期発見</a:t>
            </a:r>
            <a:endParaRPr lang="en-US" altLang="ja-JP" sz="2400" b="1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r>
              <a:rPr lang="ja-JP" altLang="en-US" sz="2400" b="1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　　　　　　日々の習慣で目指す健康寿命 ～　</a:t>
            </a:r>
            <a:endParaRPr lang="en-US" altLang="ja-JP" sz="2400" b="1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E28A29B-0811-29FC-1415-0ECEBE065056}"/>
              </a:ext>
            </a:extLst>
          </p:cNvPr>
          <p:cNvSpPr/>
          <p:nvPr/>
        </p:nvSpPr>
        <p:spPr>
          <a:xfrm>
            <a:off x="841898" y="3910856"/>
            <a:ext cx="720566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　 時</a:t>
            </a:r>
            <a:r>
              <a:rPr lang="en-US" altLang="ja-JP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９月２６日（土）　</a:t>
            </a:r>
            <a:endParaRPr lang="en-US" altLang="ja-JP" sz="2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01EC8E9-8291-11A3-D073-8EB2A06CB6A7}"/>
              </a:ext>
            </a:extLst>
          </p:cNvPr>
          <p:cNvSpPr/>
          <p:nvPr/>
        </p:nvSpPr>
        <p:spPr>
          <a:xfrm>
            <a:off x="2951511" y="4471488"/>
            <a:ext cx="420325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午後１：３０ ～ ３：３０　</a:t>
            </a:r>
            <a:endParaRPr lang="en-US" altLang="ja-JP" sz="2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01FB50-0A06-6C78-09F1-F0AD36A8FB61}"/>
              </a:ext>
            </a:extLst>
          </p:cNvPr>
          <p:cNvSpPr/>
          <p:nvPr/>
        </p:nvSpPr>
        <p:spPr>
          <a:xfrm>
            <a:off x="841898" y="4913651"/>
            <a:ext cx="720566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講　 師</a:t>
            </a:r>
            <a:r>
              <a:rPr lang="en-US" altLang="ja-JP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佐々木　誠　氏　</a:t>
            </a:r>
            <a:endParaRPr lang="en-US" altLang="ja-JP" sz="2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EBA21D8-F8D0-F8FC-469C-4C8EB909544E}"/>
              </a:ext>
            </a:extLst>
          </p:cNvPr>
          <p:cNvSpPr/>
          <p:nvPr/>
        </p:nvSpPr>
        <p:spPr>
          <a:xfrm>
            <a:off x="3052904" y="6288657"/>
            <a:ext cx="20002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 </a:t>
            </a: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講師紹介 </a:t>
            </a:r>
            <a:r>
              <a:rPr lang="en-US" altLang="ja-JP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F5CF311-5A24-A8EA-A993-159669AE4E88}"/>
              </a:ext>
            </a:extLst>
          </p:cNvPr>
          <p:cNvSpPr/>
          <p:nvPr/>
        </p:nvSpPr>
        <p:spPr>
          <a:xfrm>
            <a:off x="3834497" y="6636348"/>
            <a:ext cx="29456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一般社団法人　</a:t>
            </a:r>
            <a:endParaRPr lang="en-US" altLang="ja-JP" sz="1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日本認知症予防協会</a:t>
            </a:r>
            <a:endParaRPr lang="en-US" altLang="ja-JP" sz="1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代表理事　ＭＣＩ専門士</a:t>
            </a:r>
            <a:endParaRPr lang="en-US" altLang="ja-JP" sz="1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455B548-68E9-3C5E-CBE7-DF14FD4E26D2}"/>
              </a:ext>
            </a:extLst>
          </p:cNvPr>
          <p:cNvSpPr/>
          <p:nvPr/>
        </p:nvSpPr>
        <p:spPr>
          <a:xfrm>
            <a:off x="3705082" y="7570045"/>
            <a:ext cx="4167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</a:t>
            </a: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健康寿命を延ばすこと」をテーマに</a:t>
            </a:r>
            <a:endParaRPr lang="en-US" altLang="ja-JP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認知機能の変化に“早く気づく”ことの大切さを、生活者の視点からわかりやすく伝える活動に力を注いでいます。</a:t>
            </a:r>
            <a:endParaRPr lang="en-US" altLang="ja-JP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8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D15E8B7-8E0D-4134-61BF-18EA923E6DBD}"/>
              </a:ext>
            </a:extLst>
          </p:cNvPr>
          <p:cNvSpPr/>
          <p:nvPr/>
        </p:nvSpPr>
        <p:spPr>
          <a:xfrm>
            <a:off x="-145727" y="8582222"/>
            <a:ext cx="79143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「認知症は防げないもの」という思い込みを変え、発症を遅らせる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2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0E57BAC-8EE1-0970-3027-D8DEE401B4B1}"/>
              </a:ext>
            </a:extLst>
          </p:cNvPr>
          <p:cNvSpPr/>
          <p:nvPr/>
        </p:nvSpPr>
        <p:spPr>
          <a:xfrm>
            <a:off x="-69381" y="8928471"/>
            <a:ext cx="79143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ための“正しい知識と続けやすい予防法”の普及を目指しています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2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A5E760B-8ECE-569B-E394-E095B42CD78F}"/>
              </a:ext>
            </a:extLst>
          </p:cNvPr>
          <p:cNvSpPr/>
          <p:nvPr/>
        </p:nvSpPr>
        <p:spPr>
          <a:xfrm>
            <a:off x="659198" y="9603500"/>
            <a:ext cx="471492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皆さま、誘い合ってお出かけください</a:t>
            </a:r>
            <a:endParaRPr lang="en-US" altLang="ja-JP" sz="2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715840F-8EA3-0A71-7EC2-804E33570B6F}"/>
              </a:ext>
            </a:extLst>
          </p:cNvPr>
          <p:cNvSpPr/>
          <p:nvPr/>
        </p:nvSpPr>
        <p:spPr>
          <a:xfrm>
            <a:off x="4629918" y="10063131"/>
            <a:ext cx="321813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南木曽町社会福祉協議会</a:t>
            </a:r>
            <a:endParaRPr lang="en-US" altLang="ja-JP" sz="18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83E4FE7-71FF-9BB4-9A5C-7F2FDDE03578}"/>
              </a:ext>
            </a:extLst>
          </p:cNvPr>
          <p:cNvSpPr/>
          <p:nvPr/>
        </p:nvSpPr>
        <p:spPr>
          <a:xfrm>
            <a:off x="2722930" y="10059361"/>
            <a:ext cx="181654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お問合せ先</a:t>
            </a:r>
            <a:endParaRPr lang="en-US" altLang="ja-JP" sz="18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01B70B8-4F90-B58A-4C42-7ACF2104EED5}"/>
              </a:ext>
            </a:extLst>
          </p:cNvPr>
          <p:cNvSpPr/>
          <p:nvPr/>
        </p:nvSpPr>
        <p:spPr>
          <a:xfrm>
            <a:off x="4683169" y="10391911"/>
            <a:ext cx="170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(</a:t>
            </a:r>
            <a:r>
              <a:rPr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**　７５－５５１６</a:t>
            </a:r>
            <a:r>
              <a:rPr lang="en-US" altLang="ja-JP" sz="1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)</a:t>
            </a:r>
            <a:endParaRPr lang="ja-JP" altLang="en-US" sz="1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D14B4B2F-9FD4-B7A2-7AC9-714AAE11AA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" y="6222016"/>
            <a:ext cx="3653532" cy="2469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0097706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1101</TotalTime>
  <Words>159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UD明朝 Medium</vt:lpstr>
      <vt:lpstr>HGPｺﾞｼｯｸE</vt:lpstr>
      <vt:lpstr>HGP明朝E</vt:lpstr>
      <vt:lpstr>HG丸ｺﾞｼｯｸM-PRO</vt:lpstr>
      <vt:lpstr>Arial</vt:lpstr>
      <vt:lpstr>Calibri</vt:lpstr>
      <vt:lpstr>Calibri Light</vt:lpstr>
      <vt:lpstr>1_ガイド入りテンプレートサンプル20130531三木さん</vt:lpstr>
      <vt:lpstr>令和８年　認知症講演会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赤星真人(d006033)</dc:creator>
  <cp:lastModifiedBy>zaimu2</cp:lastModifiedBy>
  <cp:revision>91</cp:revision>
  <cp:lastPrinted>2026-08-10T06:26:28Z</cp:lastPrinted>
  <dcterms:created xsi:type="dcterms:W3CDTF">2013-08-07T01:16:52Z</dcterms:created>
  <dcterms:modified xsi:type="dcterms:W3CDTF">2026-08-11T23:51:59Z</dcterms:modified>
</cp:coreProperties>
</file>